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9" r:id="rId2"/>
    <p:sldId id="256" r:id="rId3"/>
    <p:sldId id="257" r:id="rId4"/>
    <p:sldId id="260" r:id="rId5"/>
    <p:sldId id="262" r:id="rId6"/>
    <p:sldId id="261" r:id="rId7"/>
    <p:sldId id="263" r:id="rId8"/>
    <p:sldId id="264" r:id="rId9"/>
    <p:sldId id="265" r:id="rId10"/>
    <p:sldId id="258" r:id="rId11"/>
    <p:sldId id="266" r:id="rId12"/>
    <p:sldId id="268" r:id="rId13"/>
    <p:sldId id="267"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75691" autoAdjust="0"/>
  </p:normalViewPr>
  <p:slideViewPr>
    <p:cSldViewPr snapToGrid="0">
      <p:cViewPr>
        <p:scale>
          <a:sx n="60" d="100"/>
          <a:sy n="60" d="100"/>
        </p:scale>
        <p:origin x="1122"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B20D14-2236-4374-9198-B667AD79E665}" type="datetimeFigureOut">
              <a:rPr lang="en-US" smtClean="0"/>
              <a:t>8/4/2020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51D78A-C2B5-4B6E-81CD-3C4C4B524CB3}" type="slidenum">
              <a:rPr lang="en-US" smtClean="0"/>
              <a:t>‹#›</a:t>
            </a:fld>
            <a:endParaRPr lang="en-US"/>
          </a:p>
        </p:txBody>
      </p:sp>
    </p:spTree>
    <p:extLst>
      <p:ext uri="{BB962C8B-B14F-4D97-AF65-F5344CB8AC3E}">
        <p14:creationId xmlns:p14="http://schemas.microsoft.com/office/powerpoint/2010/main" val="3496863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171450" indent="-171450">
              <a:buFont typeface="Wingdings" panose="05000000000000000000" pitchFamily="2" charset="2"/>
              <a:buChar char="v"/>
            </a:pPr>
            <a:r>
              <a:rPr lang="en-US" dirty="0"/>
              <a:t>Healthcare Quality Improvement (HQI) is the systematic approach used by healthcare organizations to monitor, assess, and improve healthcare quality standards. </a:t>
            </a:r>
          </a:p>
          <a:p>
            <a:pPr marL="171450" indent="-171450">
              <a:buFont typeface="Wingdings" panose="05000000000000000000" pitchFamily="2" charset="2"/>
              <a:buChar char="v"/>
            </a:pPr>
            <a:endParaRPr lang="en-US" dirty="0"/>
          </a:p>
          <a:p>
            <a:pPr marL="171450" indent="-171450">
              <a:buFont typeface="Wingdings" panose="05000000000000000000" pitchFamily="2" charset="2"/>
              <a:buChar char="v"/>
            </a:pPr>
            <a:endParaRPr lang="en-US" dirty="0"/>
          </a:p>
          <a:p>
            <a:pPr marL="171450" indent="-171450">
              <a:buFont typeface="Wingdings" panose="05000000000000000000" pitchFamily="2" charset="2"/>
              <a:buChar char="v"/>
            </a:pPr>
            <a:r>
              <a:rPr lang="en-US" dirty="0"/>
              <a:t>Root cause analysis (RCA) is a tool used by health care organizations to help them in retrospectively studying events that cause harm to patients or contribute to undesired results to identify the main or root causes and address them.</a:t>
            </a:r>
          </a:p>
          <a:p>
            <a:pPr marL="171450" indent="-171450">
              <a:buFont typeface="Wingdings" panose="05000000000000000000" pitchFamily="2" charset="2"/>
              <a:buChar char="v"/>
            </a:pPr>
            <a:endParaRPr lang="en-US" dirty="0"/>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1</a:t>
            </a:fld>
            <a:endParaRPr lang="en-US"/>
          </a:p>
        </p:txBody>
      </p:sp>
    </p:spTree>
    <p:extLst>
      <p:ext uri="{BB962C8B-B14F-4D97-AF65-F5344CB8AC3E}">
        <p14:creationId xmlns:p14="http://schemas.microsoft.com/office/powerpoint/2010/main" val="1362922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Patient safety and inadequate quality nursing education, fatigue, excessive workloads, staffing inadequacies, flowed dispensing systems, illegible provider handwriting, and drug labeling problems gives nurses a problem in making sure that their patients get the correct medication at the right time .</a:t>
            </a:r>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2</a:t>
            </a:fld>
            <a:endParaRPr lang="en-US"/>
          </a:p>
        </p:txBody>
      </p:sp>
    </p:spTree>
    <p:extLst>
      <p:ext uri="{BB962C8B-B14F-4D97-AF65-F5344CB8AC3E}">
        <p14:creationId xmlns:p14="http://schemas.microsoft.com/office/powerpoint/2010/main" val="4097614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Care Coordination strategies and models should be patient-centered, including in-process and outcome measures of the family and patients as well as all the initiatives that are taken to educate them.</a:t>
            </a:r>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3</a:t>
            </a:fld>
            <a:endParaRPr lang="en-US"/>
          </a:p>
        </p:txBody>
      </p:sp>
    </p:spTree>
    <p:extLst>
      <p:ext uri="{BB962C8B-B14F-4D97-AF65-F5344CB8AC3E}">
        <p14:creationId xmlns:p14="http://schemas.microsoft.com/office/powerpoint/2010/main" val="955369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All quality improvement successful programs start with a deep understanding of the problem and have four main elements: the problem, goal, aim, and measures. </a:t>
            </a:r>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4</a:t>
            </a:fld>
            <a:endParaRPr lang="en-US"/>
          </a:p>
        </p:txBody>
      </p:sp>
    </p:spTree>
    <p:extLst>
      <p:ext uri="{BB962C8B-B14F-4D97-AF65-F5344CB8AC3E}">
        <p14:creationId xmlns:p14="http://schemas.microsoft.com/office/powerpoint/2010/main" val="419620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sz="1400" dirty="0"/>
              <a:t>The staff should be educated on chronic pain assessment improvement protocols, pain management guidelines, staff understanding improvement, documentation and assessment, pain management, and patient and family satisfaction. </a:t>
            </a:r>
          </a:p>
          <a:p>
            <a:pPr marL="171450" indent="-171450">
              <a:buFont typeface="Wingdings" panose="05000000000000000000" pitchFamily="2" charset="2"/>
              <a:buChar char="v"/>
            </a:pPr>
            <a:r>
              <a:rPr lang="en-US" sz="1400" dirty="0"/>
              <a:t>All staff nurses are educated on the central line's assessment and intravenous (IV) site care and assessment.</a:t>
            </a:r>
          </a:p>
          <a:p>
            <a:pPr marL="171450" indent="-171450">
              <a:buFont typeface="Wingdings" panose="05000000000000000000" pitchFamily="2" charset="2"/>
              <a:buChar char="v"/>
            </a:pPr>
            <a:r>
              <a:rPr lang="en-US" sz="1400" dirty="0"/>
              <a:t>Complications and costs are reduced through improved patient satisfaction. </a:t>
            </a:r>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5</a:t>
            </a:fld>
            <a:endParaRPr lang="en-US"/>
          </a:p>
        </p:txBody>
      </p:sp>
    </p:spTree>
    <p:extLst>
      <p:ext uri="{BB962C8B-B14F-4D97-AF65-F5344CB8AC3E}">
        <p14:creationId xmlns:p14="http://schemas.microsoft.com/office/powerpoint/2010/main" val="143360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They should be involved in the champion's identification, regular stakeholder's communication, and relationship's establishment and care management program expectations management.</a:t>
            </a:r>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6</a:t>
            </a:fld>
            <a:endParaRPr lang="en-US"/>
          </a:p>
        </p:txBody>
      </p:sp>
    </p:spTree>
    <p:extLst>
      <p:ext uri="{BB962C8B-B14F-4D97-AF65-F5344CB8AC3E}">
        <p14:creationId xmlns:p14="http://schemas.microsoft.com/office/powerpoint/2010/main" val="368089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Care Coordination strategies and models should be patient-centered, including in-process and outcome measures of the family and patients as well as all the initiatives that are taken to educate them . </a:t>
            </a:r>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7</a:t>
            </a:fld>
            <a:endParaRPr lang="en-US"/>
          </a:p>
        </p:txBody>
      </p:sp>
    </p:spTree>
    <p:extLst>
      <p:ext uri="{BB962C8B-B14F-4D97-AF65-F5344CB8AC3E}">
        <p14:creationId xmlns:p14="http://schemas.microsoft.com/office/powerpoint/2010/main" val="2485165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Communication quality between nurses and patients has an impact to the patient outcomes.</a:t>
            </a:r>
          </a:p>
          <a:p>
            <a:pPr marL="171450" indent="-171450">
              <a:buFont typeface="Wingdings" panose="05000000000000000000" pitchFamily="2" charset="2"/>
              <a:buChar char="v"/>
            </a:pPr>
            <a:r>
              <a:rPr lang="en-US" dirty="0"/>
              <a:t>This communication can reduce the number of medical errors and create a positive difference in the results. </a:t>
            </a:r>
          </a:p>
          <a:p>
            <a:pPr marL="171450" indent="-171450">
              <a:buFont typeface="Wingdings" panose="05000000000000000000" pitchFamily="2" charset="2"/>
              <a:buChar char="v"/>
            </a:pPr>
            <a:r>
              <a:rPr lang="en-US" dirty="0"/>
              <a:t>Complications and costs are reduced through improved patient satisfaction.</a:t>
            </a:r>
          </a:p>
        </p:txBody>
      </p:sp>
      <p:sp>
        <p:nvSpPr>
          <p:cNvPr id="4" name="Slide Number Placeholder 3"/>
          <p:cNvSpPr>
            <a:spLocks noGrp="1"/>
          </p:cNvSpPr>
          <p:nvPr>
            <p:ph type="sldNum" sz="quarter" idx="5"/>
          </p:nvPr>
        </p:nvSpPr>
        <p:spPr/>
        <p:txBody>
          <a:bodyPr/>
          <a:lstStyle/>
          <a:p>
            <a:fld id="{FB51D78A-C2B5-4B6E-81CD-3C4C4B524CB3}" type="slidenum">
              <a:rPr lang="en-US" smtClean="0"/>
              <a:t>8</a:t>
            </a:fld>
            <a:endParaRPr lang="en-US"/>
          </a:p>
        </p:txBody>
      </p:sp>
    </p:spTree>
    <p:extLst>
      <p:ext uri="{BB962C8B-B14F-4D97-AF65-F5344CB8AC3E}">
        <p14:creationId xmlns:p14="http://schemas.microsoft.com/office/powerpoint/2010/main" val="3001405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Nurses are able to speak to people from different social, educational and cultural backgrounds. Good communication plays a very critical role in healthcare organizations.</a:t>
            </a:r>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9</a:t>
            </a:fld>
            <a:endParaRPr lang="en-US"/>
          </a:p>
        </p:txBody>
      </p:sp>
    </p:spTree>
    <p:extLst>
      <p:ext uri="{BB962C8B-B14F-4D97-AF65-F5344CB8AC3E}">
        <p14:creationId xmlns:p14="http://schemas.microsoft.com/office/powerpoint/2010/main" val="517697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Many organizations are committed to understanding the cause of errors and investing in technology for quality improvement. </a:t>
            </a:r>
          </a:p>
          <a:p>
            <a:pPr marL="171450" indent="-171450">
              <a:buFont typeface="Wingdings" panose="05000000000000000000" pitchFamily="2" charset="2"/>
              <a:buChar char="v"/>
            </a:pPr>
            <a:r>
              <a:rPr lang="en-US" dirty="0"/>
              <a:t>It is easier to assess problems in healthcare centers when there is better care documentation and hazardous conditions such as errors, and near misses are often reported. </a:t>
            </a:r>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10</a:t>
            </a:fld>
            <a:endParaRPr lang="en-US"/>
          </a:p>
        </p:txBody>
      </p:sp>
    </p:spTree>
    <p:extLst>
      <p:ext uri="{BB962C8B-B14F-4D97-AF65-F5344CB8AC3E}">
        <p14:creationId xmlns:p14="http://schemas.microsoft.com/office/powerpoint/2010/main" val="3251827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Is modification needed for the system to reduce the penalty and encourage reporting?</a:t>
            </a:r>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11</a:t>
            </a:fld>
            <a:endParaRPr lang="en-US"/>
          </a:p>
        </p:txBody>
      </p:sp>
    </p:spTree>
    <p:extLst>
      <p:ext uri="{BB962C8B-B14F-4D97-AF65-F5344CB8AC3E}">
        <p14:creationId xmlns:p14="http://schemas.microsoft.com/office/powerpoint/2010/main" val="1114121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This culture contributes to both learning and improvement efforts that concentrates on system redesign and a reporting culture where all healthcare providers feel safe from retribution, hence being able to report safety issues that help in continuous improvement of and the system. </a:t>
            </a:r>
          </a:p>
          <a:p>
            <a:endParaRPr lang="en-US" dirty="0"/>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12</a:t>
            </a:fld>
            <a:endParaRPr lang="en-US"/>
          </a:p>
        </p:txBody>
      </p:sp>
    </p:spTree>
    <p:extLst>
      <p:ext uri="{BB962C8B-B14F-4D97-AF65-F5344CB8AC3E}">
        <p14:creationId xmlns:p14="http://schemas.microsoft.com/office/powerpoint/2010/main" val="1953867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Inadequate policies to guide healthcare workers.</a:t>
            </a:r>
          </a:p>
        </p:txBody>
      </p:sp>
      <p:sp>
        <p:nvSpPr>
          <p:cNvPr id="4" name="Slide Number Placeholder 3"/>
          <p:cNvSpPr>
            <a:spLocks noGrp="1"/>
          </p:cNvSpPr>
          <p:nvPr>
            <p:ph type="sldNum" sz="quarter" idx="5"/>
          </p:nvPr>
        </p:nvSpPr>
        <p:spPr/>
        <p:txBody>
          <a:bodyPr/>
          <a:lstStyle/>
          <a:p>
            <a:fld id="{FB51D78A-C2B5-4B6E-81CD-3C4C4B524CB3}" type="slidenum">
              <a:rPr lang="en-US" smtClean="0"/>
              <a:t>13</a:t>
            </a:fld>
            <a:endParaRPr lang="en-US"/>
          </a:p>
        </p:txBody>
      </p:sp>
    </p:spTree>
    <p:extLst>
      <p:ext uri="{BB962C8B-B14F-4D97-AF65-F5344CB8AC3E}">
        <p14:creationId xmlns:p14="http://schemas.microsoft.com/office/powerpoint/2010/main" val="2270646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The Joint Commission has introduced several patient safety goals to assist institutions and healthcare practitioners in creating a safer practice environment for patients and providers . </a:t>
            </a:r>
          </a:p>
          <a:p>
            <a:endParaRPr lang="en-US" dirty="0"/>
          </a:p>
          <a:p>
            <a:endParaRPr lang="en-US" dirty="0"/>
          </a:p>
        </p:txBody>
      </p:sp>
      <p:sp>
        <p:nvSpPr>
          <p:cNvPr id="4" name="Slide Number Placeholder 3"/>
          <p:cNvSpPr>
            <a:spLocks noGrp="1"/>
          </p:cNvSpPr>
          <p:nvPr>
            <p:ph type="sldNum" sz="quarter" idx="5"/>
          </p:nvPr>
        </p:nvSpPr>
        <p:spPr/>
        <p:txBody>
          <a:bodyPr/>
          <a:lstStyle/>
          <a:p>
            <a:fld id="{FB51D78A-C2B5-4B6E-81CD-3C4C4B524CB3}" type="slidenum">
              <a:rPr lang="en-US" smtClean="0"/>
              <a:t>14</a:t>
            </a:fld>
            <a:endParaRPr lang="en-US"/>
          </a:p>
        </p:txBody>
      </p:sp>
    </p:spTree>
    <p:extLst>
      <p:ext uri="{BB962C8B-B14F-4D97-AF65-F5344CB8AC3E}">
        <p14:creationId xmlns:p14="http://schemas.microsoft.com/office/powerpoint/2010/main" val="1617177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2433842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2406060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369184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B5C808-4711-42EE-8AC4-2C20213763D0}" type="datetimeFigureOut">
              <a:rPr lang="en-US" smtClean="0"/>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912646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B5C808-4711-42EE-8AC4-2C20213763D0}" type="datetimeFigureOut">
              <a:rPr lang="en-US" smtClean="0"/>
              <a:t>8/4/2020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896819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5C808-4711-42EE-8AC4-2C20213763D0}" type="datetimeFigureOut">
              <a:rPr lang="en-US" smtClean="0"/>
              <a:t>8/4/2020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3204593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5C808-4711-42EE-8AC4-2C20213763D0}" type="datetimeFigureOut">
              <a:rPr lang="en-US" smtClean="0"/>
              <a:t>8/4/2020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1743799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B5C808-4711-42EE-8AC4-2C20213763D0}" type="datetimeFigureOut">
              <a:rPr lang="en-US" smtClean="0"/>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4278048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B5C808-4711-42EE-8AC4-2C20213763D0}" type="datetimeFigureOut">
              <a:rPr lang="en-US" smtClean="0"/>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3424651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804409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72735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478385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7547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746278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513574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B5C808-4711-42EE-8AC4-2C20213763D0}"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36C4B9-97C6-4A4D-B9B7-D1778F564063}" type="slidenum">
              <a:rPr lang="en-US" smtClean="0"/>
              <a:t>‹#›</a:t>
            </a:fld>
            <a:endParaRPr lang="en-US"/>
          </a:p>
        </p:txBody>
      </p:sp>
    </p:spTree>
    <p:extLst>
      <p:ext uri="{BB962C8B-B14F-4D97-AF65-F5344CB8AC3E}">
        <p14:creationId xmlns:p14="http://schemas.microsoft.com/office/powerpoint/2010/main" val="4029560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DB5C808-4711-42EE-8AC4-2C20213763D0}" type="datetimeFigureOut">
              <a:rPr lang="en-US" smtClean="0"/>
              <a:t>8/4/2020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536C4B9-97C6-4A4D-B9B7-D1778F564063}" type="slidenum">
              <a:rPr lang="en-US" smtClean="0"/>
              <a:t>‹#›</a:t>
            </a:fld>
            <a:endParaRPr lang="en-US"/>
          </a:p>
        </p:txBody>
      </p:sp>
    </p:spTree>
    <p:extLst>
      <p:ext uri="{BB962C8B-B14F-4D97-AF65-F5344CB8AC3E}">
        <p14:creationId xmlns:p14="http://schemas.microsoft.com/office/powerpoint/2010/main" val="24972200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F99401-4E9D-4432-8FE0-6E42F2014801}"/>
              </a:ext>
            </a:extLst>
          </p:cNvPr>
          <p:cNvSpPr txBox="1"/>
          <p:nvPr/>
        </p:nvSpPr>
        <p:spPr>
          <a:xfrm>
            <a:off x="1" y="352926"/>
            <a:ext cx="12192000" cy="5447645"/>
          </a:xfrm>
          <a:prstGeom prst="rect">
            <a:avLst/>
          </a:prstGeom>
          <a:noFill/>
        </p:spPr>
        <p:txBody>
          <a:bodyPr wrap="square">
            <a:spAutoFit/>
          </a:bodyPr>
          <a:lstStyle/>
          <a:p>
            <a:endParaRPr lang="en-US" dirty="0"/>
          </a:p>
          <a:p>
            <a:endParaRPr lang="en-US" dirty="0"/>
          </a:p>
          <a:p>
            <a:r>
              <a:rPr lang="en-US" sz="2400" b="1" dirty="0">
                <a:latin typeface="Times New Roman" panose="02020603050405020304" pitchFamily="18" charset="0"/>
                <a:cs typeface="Times New Roman" panose="02020603050405020304" pitchFamily="18" charset="0"/>
              </a:rPr>
              <a:t>QUALITY IMPROVEMENT IN HEALTHCARE CENTERS.</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We are going to learn more about the root cause of medical errors which lead to loss of lives.</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main aim is to prevent more errors from happening in the future.</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Healthcare Quality Improvement (HQI) is the systematic approach used by healthcare organizations to monitor, assess, and improve healthcare quality standards. </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Root cause analysis (RCA) is a tool used by health care organizations to help them in retrospectively studying events that cause harm to patients or contribute to undesired results to identify the main or root causes and address them.</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Understanding the main causes of events allows us to improve the safety of our patients and prevent future harms that may lead to loss of lives. </a:t>
            </a:r>
          </a:p>
        </p:txBody>
      </p:sp>
    </p:spTree>
    <p:extLst>
      <p:ext uri="{BB962C8B-B14F-4D97-AF65-F5344CB8AC3E}">
        <p14:creationId xmlns:p14="http://schemas.microsoft.com/office/powerpoint/2010/main" val="2192515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BACC14-35D8-446D-A828-69178E06C69A}"/>
              </a:ext>
            </a:extLst>
          </p:cNvPr>
          <p:cNvSpPr txBox="1"/>
          <p:nvPr/>
        </p:nvSpPr>
        <p:spPr>
          <a:xfrm>
            <a:off x="0" y="86916"/>
            <a:ext cx="12192000" cy="5478423"/>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SAFETY IMPROVEMENT PLAN</a:t>
            </a:r>
          </a:p>
          <a:p>
            <a:endParaRPr lang="en-US" sz="3200" b="1" dirty="0">
              <a:latin typeface="Times New Roman" panose="02020603050405020304" pitchFamily="18" charset="0"/>
              <a:cs typeface="Times New Roman" panose="02020603050405020304" pitchFamily="18" charset="0"/>
            </a:endParaRPr>
          </a:p>
          <a:p>
            <a:r>
              <a:rPr lang="en-US" sz="3200" b="1" dirty="0">
                <a:latin typeface="Times New Roman" panose="02020603050405020304" pitchFamily="18" charset="0"/>
                <a:cs typeface="Times New Roman" panose="02020603050405020304" pitchFamily="18" charset="0"/>
              </a:rPr>
              <a:t>CURRENT  PROBLEM FOCUSING ON MEDICATION ADMINISTRATION.</a:t>
            </a:r>
          </a:p>
          <a:p>
            <a:endParaRPr lang="en-US" b="1"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Medication ‘s harm may arise from medication errors such as the wrong dose, wrong timing, and wrong medication as well as unintended consequences.</a:t>
            </a:r>
          </a:p>
          <a:p>
            <a:pPr marL="457200" indent="-4572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Patient safety and inadequate quality nursing education, fatigue, excessive workloads, staffing inadequacies, flowed dispensing systems, illegible provider handwriting, and drug labeling problems gives nurses a problem in making sure that their patients get the correct medication at the right time .</a:t>
            </a:r>
          </a:p>
          <a:p>
            <a:endParaRPr lang="en-US" dirty="0"/>
          </a:p>
        </p:txBody>
      </p:sp>
    </p:spTree>
    <p:extLst>
      <p:ext uri="{BB962C8B-B14F-4D97-AF65-F5344CB8AC3E}">
        <p14:creationId xmlns:p14="http://schemas.microsoft.com/office/powerpoint/2010/main" val="818820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842ABF-D81C-4766-96E7-A0D875B198C1}"/>
              </a:ext>
            </a:extLst>
          </p:cNvPr>
          <p:cNvSpPr txBox="1"/>
          <p:nvPr/>
        </p:nvSpPr>
        <p:spPr>
          <a:xfrm>
            <a:off x="0" y="228123"/>
            <a:ext cx="12192000" cy="4832092"/>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PROPOSED PLAN.</a:t>
            </a:r>
          </a:p>
          <a:p>
            <a:pPr marL="457200" indent="-4572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Nurses can help coordinate care to increase patient safety with medication administration and reduce costs by being in charge of their leadership roles in care coordination opportunities' identification and implementation. </a:t>
            </a:r>
          </a:p>
          <a:p>
            <a:pPr marL="457200" indent="-4572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Care Coordination strategies and models should be patient-centered, including in-process and outcome measures of the family and patients as well as all the initiatives that are taken to educate them.</a:t>
            </a:r>
          </a:p>
          <a:p>
            <a:pPr marL="457200" indent="-4572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Inter-professional care teams should be developed to make sure that care coordination is promoted for each health care setting and population.</a:t>
            </a:r>
          </a:p>
          <a:p>
            <a:pPr marL="457200" indent="-4572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Patients starting their care should together be educated with their families about care coordination and how it may affect their participation and treatment process.</a:t>
            </a:r>
          </a:p>
        </p:txBody>
      </p:sp>
    </p:spTree>
    <p:extLst>
      <p:ext uri="{BB962C8B-B14F-4D97-AF65-F5344CB8AC3E}">
        <p14:creationId xmlns:p14="http://schemas.microsoft.com/office/powerpoint/2010/main" val="201414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18F6A9-BA20-43B6-9FA6-0447446E5A16}"/>
              </a:ext>
            </a:extLst>
          </p:cNvPr>
          <p:cNvSpPr txBox="1"/>
          <p:nvPr/>
        </p:nvSpPr>
        <p:spPr>
          <a:xfrm>
            <a:off x="0" y="428178"/>
            <a:ext cx="12192000" cy="5509200"/>
          </a:xfrm>
          <a:prstGeom prst="rect">
            <a:avLst/>
          </a:prstGeom>
          <a:noFill/>
        </p:spPr>
        <p:txBody>
          <a:bodyPr wrap="square" rtlCol="0">
            <a:spAutoFit/>
          </a:bodyPr>
          <a:lstStyle/>
          <a:p>
            <a:endParaRPr lang="en-US" dirty="0"/>
          </a:p>
          <a:p>
            <a:r>
              <a:rPr lang="en-US" sz="2800" b="1" dirty="0">
                <a:latin typeface="Times New Roman" panose="02020603050405020304" pitchFamily="18" charset="0"/>
                <a:cs typeface="Times New Roman" panose="02020603050405020304" pitchFamily="18" charset="0"/>
              </a:rPr>
              <a:t>WHAT THE IMPROVEMENT PLAN IS TRYING TO ADDRESS</a:t>
            </a:r>
          </a:p>
          <a:p>
            <a:endParaRPr lang="en-US"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The safety measure is effective in reducing medical errors, deaths, infections, and falls which are sentinel events .  </a:t>
            </a:r>
          </a:p>
          <a:p>
            <a:pPr marL="457200" indent="-457200">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All quality improvement successful programs start with a deep understanding of the problem and have four main elements: the problem, goal, aim, and measures. </a:t>
            </a:r>
          </a:p>
          <a:p>
            <a:pPr marL="457200" indent="-457200">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Knowing the cause of a problem and equally having quality improvement tools will lead to successful health care. Understanding the main causes of events allows us to improve the safety of our patients and prevent future harms that may lead to loss of lives .</a:t>
            </a:r>
          </a:p>
        </p:txBody>
      </p:sp>
    </p:spTree>
    <p:extLst>
      <p:ext uri="{BB962C8B-B14F-4D97-AF65-F5344CB8AC3E}">
        <p14:creationId xmlns:p14="http://schemas.microsoft.com/office/powerpoint/2010/main" val="3102594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02EA6E7-DBFE-4882-B301-ADC69A271526}"/>
              </a:ext>
            </a:extLst>
          </p:cNvPr>
          <p:cNvSpPr txBox="1"/>
          <p:nvPr/>
        </p:nvSpPr>
        <p:spPr>
          <a:xfrm>
            <a:off x="0" y="25360"/>
            <a:ext cx="12192000" cy="63094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WHY IT IS IMPORTANT FOR THE ORGANIZATION TO ADDRESS THE CURRENT SITUATION.</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Hospital administrators should also encourage more initiative evaluations which should mainly focus on cost-effectiveness, patient satisfaction, and outcomes assessment.</a:t>
            </a: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Interventions and initiatives that will decrease costs and increase the length of stay of the patients at the hospital should be invented.</a:t>
            </a: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Health system payment models and financial incentives have to go hand in hand with its quality improvement initiatives.</a:t>
            </a: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 Misalignment often leads to well-intentioned decisions that result in operational inefficiencies, unnecessary clinical variations, and overall waste.</a:t>
            </a: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Making sure that those implanting initiatives receive enough training or education is very important. </a:t>
            </a:r>
          </a:p>
        </p:txBody>
      </p:sp>
    </p:spTree>
    <p:extLst>
      <p:ext uri="{BB962C8B-B14F-4D97-AF65-F5344CB8AC3E}">
        <p14:creationId xmlns:p14="http://schemas.microsoft.com/office/powerpoint/2010/main" val="1932549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8A018B-2E10-404E-BE36-749C9EE77825}"/>
              </a:ext>
            </a:extLst>
          </p:cNvPr>
          <p:cNvSpPr txBox="1"/>
          <p:nvPr/>
        </p:nvSpPr>
        <p:spPr>
          <a:xfrm>
            <a:off x="160020" y="274290"/>
            <a:ext cx="12031980" cy="6555641"/>
          </a:xfrm>
          <a:prstGeom prst="rect">
            <a:avLst/>
          </a:prstGeom>
          <a:noFill/>
        </p:spPr>
        <p:txBody>
          <a:bodyPr wrap="square" rtlCol="0">
            <a:spAutoFit/>
          </a:bodyPr>
          <a:lstStyle/>
          <a:p>
            <a:r>
              <a:rPr lang="en-US" dirty="0"/>
              <a:t> </a:t>
            </a:r>
          </a:p>
          <a:p>
            <a:r>
              <a:rPr lang="en-US" sz="4000" b="1" dirty="0">
                <a:latin typeface="Times New Roman" panose="02020603050405020304" pitchFamily="18" charset="0"/>
                <a:cs typeface="Times New Roman" panose="02020603050405020304" pitchFamily="18" charset="0"/>
              </a:rPr>
              <a:t>Part 3:</a:t>
            </a:r>
          </a:p>
          <a:p>
            <a:r>
              <a:rPr lang="en-US" sz="4000" b="1" dirty="0">
                <a:latin typeface="Times New Roman" panose="02020603050405020304" pitchFamily="18" charset="0"/>
                <a:cs typeface="Times New Roman" panose="02020603050405020304" pitchFamily="18" charset="0"/>
              </a:rPr>
              <a:t>AUDIENCE’S ROLE AND IMPORTANCE</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The stakeholders with whom nurses would need to coordinate to drive quality and safety enhancements with medication administration include the Senior Medicaid and agency leadership, provider community, Governor’s office, legislature, Centers for Medicare and Medicaid Services (CMS), and the patient and advocacy community. </a:t>
            </a:r>
          </a:p>
          <a:p>
            <a:pPr marL="342900" indent="-342900">
              <a:buFont typeface="Wingdings" panose="05000000000000000000" pitchFamily="2" charset="2"/>
              <a:buChar char="ü"/>
            </a:pPr>
            <a:endParaRPr lang="en-US" sz="28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They should be involved during each of the program’s stage to build its support, give suggestions for its design, and be part of the quality improvement continuous activities’ evaluation. </a:t>
            </a: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They also contribute to early buy-in, success, and establishment of the program.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8019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25C5A4-C7C4-4A0E-936B-09A935B451D6}"/>
              </a:ext>
            </a:extLst>
          </p:cNvPr>
          <p:cNvSpPr txBox="1"/>
          <p:nvPr/>
        </p:nvSpPr>
        <p:spPr>
          <a:xfrm>
            <a:off x="1" y="0"/>
            <a:ext cx="12192000" cy="5262979"/>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DISCUSS HOW THE STAFF AUDIENCE WILL BE EXPECTED TO HELP IMPLEMENT AND DRIVE THE IMPROVEMENT PLAN.</a:t>
            </a:r>
          </a:p>
          <a:p>
            <a:endParaRPr lang="en-US" sz="28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Nurses can help coordinate care to increase patient safety with medication administration and reduce costs by being in charge of their leadership roles in care coordination opportunities' identification and implementation. </a:t>
            </a:r>
          </a:p>
          <a:p>
            <a:endParaRPr lang="en-US" sz="28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Inter-professional care teams should be developed to make sure that care coordination is promoted for each health care setting and population.</a:t>
            </a:r>
          </a:p>
          <a:p>
            <a:pPr marL="342900" indent="-342900">
              <a:buFont typeface="Wingdings" panose="05000000000000000000" pitchFamily="2" charset="2"/>
              <a:buChar char="ü"/>
            </a:pPr>
            <a:endParaRPr lang="en-US" sz="28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Patients starting their care should together be educated with their families about ca re coordination and how it may affect their participation and treatment process.</a:t>
            </a:r>
          </a:p>
        </p:txBody>
      </p:sp>
    </p:spTree>
    <p:extLst>
      <p:ext uri="{BB962C8B-B14F-4D97-AF65-F5344CB8AC3E}">
        <p14:creationId xmlns:p14="http://schemas.microsoft.com/office/powerpoint/2010/main" val="3484060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F1EC15-D158-4E5E-8C2F-6E7ADD544EFD}"/>
              </a:ext>
            </a:extLst>
          </p:cNvPr>
          <p:cNvSpPr txBox="1"/>
          <p:nvPr/>
        </p:nvSpPr>
        <p:spPr>
          <a:xfrm>
            <a:off x="0" y="0"/>
            <a:ext cx="12192000" cy="4555093"/>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Explain why they are critical to the success of the improvement plan focusing on medication administratio</a:t>
            </a:r>
            <a:r>
              <a:rPr lang="en-US" sz="2800"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Nurses are important in essential health service’s delivery and are critical in the strengthening of the health system.</a:t>
            </a:r>
          </a:p>
          <a:p>
            <a:pPr marL="342900" indent="-342900">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They bring centered care to all people in all communities where they are needed the most, hence improving health outcomes and all service’s cost-effectiveness.</a:t>
            </a:r>
          </a:p>
          <a:p>
            <a:pPr marL="342900" indent="-342900">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Nurses  always come first when disasters and humanitarian crises come up, they are community advocates and protectors.</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4401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E42A13-3348-46DD-B264-D040DA8CDB2F}"/>
              </a:ext>
            </a:extLst>
          </p:cNvPr>
          <p:cNvSpPr txBox="1"/>
          <p:nvPr/>
        </p:nvSpPr>
        <p:spPr>
          <a:xfrm>
            <a:off x="1" y="492369"/>
            <a:ext cx="12192000" cy="4924425"/>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DESCRIBE HOW THEIR WORK COULD BENEFIT FROM EMBRACING THEIR ROLE IN THE PLAN.</a:t>
            </a:r>
          </a:p>
          <a:p>
            <a:endParaRPr lang="en-US"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Increased communication between the nurses and patients come with high emotional intelligence which makes sure that through the treatment process, all the parties are on the same page. </a:t>
            </a:r>
          </a:p>
          <a:p>
            <a:pPr marL="342900" indent="-342900">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Nurses manage to answer all nagging questions asked on the spot without leaving or festering any doubts. </a:t>
            </a:r>
          </a:p>
          <a:p>
            <a:pPr marL="342900" indent="-342900">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Any problems experienced amongst individuals in healthcare centers  are discussed and solutions found very fast.</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4364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B40D48F-C584-4C3B-B734-080CC8372C76}"/>
              </a:ext>
            </a:extLst>
          </p:cNvPr>
          <p:cNvSpPr txBox="1"/>
          <p:nvPr/>
        </p:nvSpPr>
        <p:spPr>
          <a:xfrm>
            <a:off x="0" y="117693"/>
            <a:ext cx="12191999" cy="550920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Part 4: New Process and Skills Practice.</a:t>
            </a:r>
          </a:p>
          <a:p>
            <a:r>
              <a:rPr lang="en-US" sz="2800" b="1" dirty="0">
                <a:latin typeface="Times New Roman" panose="02020603050405020304" pitchFamily="18" charset="0"/>
                <a:cs typeface="Times New Roman" panose="02020603050405020304" pitchFamily="18" charset="0"/>
              </a:rPr>
              <a:t>EXPLAIN NEW PROCESSES OR SKILLS.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Human error can also be reduced through using the right redundancy ways such as double-checking in case of certain errors like dosing.</a:t>
            </a:r>
          </a:p>
          <a:p>
            <a:pPr marL="342900" indent="-342900">
              <a:buFont typeface="Wingdings" panose="05000000000000000000" pitchFamily="2" charset="2"/>
              <a:buChar char="ü"/>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 Information Technology can be used to reduce human error through standardized protocols, automation, standardized medication concentrations, using computer-enabled calculation while dosing and order clarity.</a:t>
            </a:r>
          </a:p>
          <a:p>
            <a:pPr marL="342900" indent="-342900">
              <a:buFont typeface="Wingdings" panose="05000000000000000000" pitchFamily="2" charset="2"/>
              <a:buChar char="ü"/>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 Health caregivers are guided by reminders and alerts in providing quality care. </a:t>
            </a:r>
          </a:p>
          <a:p>
            <a:pPr marL="342900" indent="-342900">
              <a:buFont typeface="Wingdings" panose="05000000000000000000" pitchFamily="2" charset="2"/>
              <a:buChar char="ü"/>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Medication safety is improved through barcoding implementation and computerized order entry providers .</a:t>
            </a:r>
          </a:p>
          <a:p>
            <a:pPr marL="342900" indent="-342900">
              <a:buFont typeface="Wingdings" panose="05000000000000000000" pitchFamily="2" charset="2"/>
              <a:buChar char="ü"/>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Indicator monitoring and database integrations are used to track performance, this is because, for a health care organization to keep pace with technology, procedures and workflow should be revised.</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4322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4FCDDC-E711-4F5C-81FE-BF283BE4E4AD}"/>
              </a:ext>
            </a:extLst>
          </p:cNvPr>
          <p:cNvSpPr txBox="1"/>
          <p:nvPr/>
        </p:nvSpPr>
        <p:spPr>
          <a:xfrm>
            <a:off x="0" y="0"/>
            <a:ext cx="12192000" cy="6678751"/>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DEVELOP AN ACTIVITY THAT ALLOWS THE STAFF AUDIENCE TO PRACTICE AND ASK QUESTIONS ABOUT THESE NEW PROCESSES AND SKILLS.</a:t>
            </a:r>
          </a:p>
          <a:p>
            <a:r>
              <a:rPr lang="en-US" sz="2000" b="1" dirty="0">
                <a:latin typeface="Times New Roman" panose="02020603050405020304" pitchFamily="18" charset="0"/>
                <a:cs typeface="Times New Roman" panose="02020603050405020304" pitchFamily="18" charset="0"/>
              </a:rPr>
              <a:t>Accountability</a:t>
            </a: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While it is true that individual  providers should be held responsible  for their decisions, it has been found out that  many errors are out of the clinician's control. </a:t>
            </a: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It remains difficult to change a culture of non-reporting after this being said.</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Questions to consider include are:</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Error’s potential  in healthcare centers is very high. </a:t>
            </a: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Due to cost control measures, are individuals accountable, or are increased workload and staff fatigue the reason for errors?</a:t>
            </a: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Why should an individual report errors?</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Failing to report errors may result to clinicians to disciplinary action and increased legal liability risk. </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When an error is not reported ,beneficence and nonmaleficence are ethical concepts that are violated .</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Practitioners often  scared that they will gain a reputation for committing mistakes and may not self-report.</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They are aware that mistakes and written warnings are often recorded in personnel files.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8655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275DA3-E5FC-4301-87FE-049EEE77F24B}"/>
              </a:ext>
            </a:extLst>
          </p:cNvPr>
          <p:cNvSpPr txBox="1"/>
          <p:nvPr/>
        </p:nvSpPr>
        <p:spPr>
          <a:xfrm>
            <a:off x="0" y="0"/>
            <a:ext cx="12192000" cy="4739759"/>
          </a:xfrm>
          <a:prstGeom prst="rect">
            <a:avLst/>
          </a:prstGeom>
          <a:noFill/>
        </p:spPr>
        <p:txBody>
          <a:bodyPr wrap="square" rtlCol="0">
            <a:spAutoFit/>
          </a:bodyPr>
          <a:lstStyle/>
          <a:p>
            <a:endParaRPr lang="en-US" sz="2800" b="1"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POTENTIAL RESPONSES TO LIKELY QUESTIONS OR CONCERNS.</a:t>
            </a:r>
          </a:p>
          <a:p>
            <a:endParaRPr lang="en-US"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Reporting errors may be reduced by punishment because of the repeated error’s discipline and humiliation. </a:t>
            </a:r>
          </a:p>
          <a:p>
            <a:pPr marL="342900" indent="-342900">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Failure to deal with the problem increases more adverse event’s potential which contributes more risks to patients.</a:t>
            </a: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Instead of blaming each other, administrators and review boards should move towards a prevention and education structure and eliminate the blame-shame-discipline structure.</a:t>
            </a:r>
          </a:p>
          <a:p>
            <a:pPr marL="342900" indent="-342900">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3456083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E16D52-7631-4E66-AF1D-F7C7757E3538}"/>
              </a:ext>
            </a:extLst>
          </p:cNvPr>
          <p:cNvSpPr txBox="1"/>
          <p:nvPr/>
        </p:nvSpPr>
        <p:spPr>
          <a:xfrm>
            <a:off x="0" y="0"/>
            <a:ext cx="12191999" cy="5816977"/>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Part 5: Soliciting Feedback.</a:t>
            </a:r>
          </a:p>
          <a:p>
            <a:r>
              <a:rPr lang="en-US" sz="2800" b="1" dirty="0">
                <a:latin typeface="Times New Roman" panose="02020603050405020304" pitchFamily="18" charset="0"/>
                <a:cs typeface="Times New Roman" panose="02020603050405020304" pitchFamily="18" charset="0"/>
              </a:rPr>
              <a:t>Describe how you would solicit feedback from the audience on the improvement plan and the in-service.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Finding the Common root causes of medical error which include:</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Lack of procedures’ consistency.</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Mental acumen changes including using automatic fashion while conducting healthcare.</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Communication issues.</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Education, training, orientation, and experience deficiency.</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Inadequate identifying patient’ identification methods.</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Failure to provide education to patients.</a:t>
            </a:r>
          </a:p>
          <a:p>
            <a:endParaRPr lang="en-US" dirty="0"/>
          </a:p>
          <a:p>
            <a:endParaRPr lang="en-US" dirty="0"/>
          </a:p>
        </p:txBody>
      </p:sp>
    </p:spTree>
    <p:extLst>
      <p:ext uri="{BB962C8B-B14F-4D97-AF65-F5344CB8AC3E}">
        <p14:creationId xmlns:p14="http://schemas.microsoft.com/office/powerpoint/2010/main" val="2650727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D0C749-E577-4ACC-BC20-6E66FF6386DA}"/>
              </a:ext>
            </a:extLst>
          </p:cNvPr>
          <p:cNvSpPr txBox="1"/>
          <p:nvPr/>
        </p:nvSpPr>
        <p:spPr>
          <a:xfrm>
            <a:off x="150548" y="86916"/>
            <a:ext cx="12041452" cy="4401205"/>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Explain how you might integrate this feedback for future improvements.</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Joint Commission Goals include:</a:t>
            </a: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Identifying patient safety dangers and risks.</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Identifying patients correctly by confirming the identity in at least two ways.</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Improving communication such as getting test results to the correct person quickly.</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Infection prevention through catheter changes, post-op infection antibiotics, central line precautions and hand-cleaning .</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Surgery mistakes’ prevention by making sure the correct surgery is done on the correct body part and in the right way through double checking.</a:t>
            </a:r>
          </a:p>
          <a:p>
            <a:pPr marL="285750" indent="-285750">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Use medicines correctly and safely and Labeling all medications.</a:t>
            </a:r>
          </a:p>
        </p:txBody>
      </p:sp>
    </p:spTree>
    <p:extLst>
      <p:ext uri="{BB962C8B-B14F-4D97-AF65-F5344CB8AC3E}">
        <p14:creationId xmlns:p14="http://schemas.microsoft.com/office/powerpoint/2010/main" val="393310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4FE924-FD7F-43CF-8D56-7410015BEE6B}"/>
              </a:ext>
            </a:extLst>
          </p:cNvPr>
          <p:cNvSpPr txBox="1"/>
          <p:nvPr/>
        </p:nvSpPr>
        <p:spPr>
          <a:xfrm>
            <a:off x="0" y="87063"/>
            <a:ext cx="912055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References</a:t>
            </a:r>
          </a:p>
        </p:txBody>
      </p:sp>
      <p:sp>
        <p:nvSpPr>
          <p:cNvPr id="5" name="TextBox 4">
            <a:extLst>
              <a:ext uri="{FF2B5EF4-FFF2-40B4-BE49-F238E27FC236}">
                <a16:creationId xmlns:a16="http://schemas.microsoft.com/office/drawing/2014/main" id="{FFCDAD95-14C0-4FB9-A057-DCE5E07C81FA}"/>
              </a:ext>
            </a:extLst>
          </p:cNvPr>
          <p:cNvSpPr txBox="1"/>
          <p:nvPr/>
        </p:nvSpPr>
        <p:spPr>
          <a:xfrm>
            <a:off x="0" y="889843"/>
            <a:ext cx="12192000" cy="5078313"/>
          </a:xfrm>
          <a:prstGeom prst="rect">
            <a:avLst/>
          </a:prstGeom>
          <a:noFill/>
        </p:spPr>
        <p:txBody>
          <a:bodyPr wrap="square" rtlCol="0">
            <a:spAutoFit/>
          </a:bodyPr>
          <a:lstStyle/>
          <a:p>
            <a:pPr marL="457200" indent="-457200"/>
            <a:r>
              <a:rPr lang="en-US" dirty="0" err="1">
                <a:latin typeface="Times New Roman" panose="02020603050405020304" pitchFamily="18" charset="0"/>
                <a:cs typeface="Times New Roman" panose="02020603050405020304" pitchFamily="18" charset="0"/>
              </a:rPr>
              <a:t>Cronenwett</a:t>
            </a:r>
            <a:r>
              <a:rPr lang="en-US" dirty="0">
                <a:latin typeface="Times New Roman" panose="02020603050405020304" pitchFamily="18" charset="0"/>
                <a:cs typeface="Times New Roman" panose="02020603050405020304" pitchFamily="18" charset="0"/>
              </a:rPr>
              <a:t>, L., Sherwood, G., </a:t>
            </a:r>
            <a:r>
              <a:rPr lang="en-US" dirty="0" err="1">
                <a:latin typeface="Times New Roman" panose="02020603050405020304" pitchFamily="18" charset="0"/>
                <a:cs typeface="Times New Roman" panose="02020603050405020304" pitchFamily="18" charset="0"/>
              </a:rPr>
              <a:t>Barnsteiner</a:t>
            </a:r>
            <a:r>
              <a:rPr lang="en-US" dirty="0">
                <a:latin typeface="Times New Roman" panose="02020603050405020304" pitchFamily="18" charset="0"/>
                <a:cs typeface="Times New Roman" panose="02020603050405020304" pitchFamily="18" charset="0"/>
              </a:rPr>
              <a:t>, J., </a:t>
            </a:r>
            <a:r>
              <a:rPr lang="en-US" dirty="0" err="1">
                <a:latin typeface="Times New Roman" panose="02020603050405020304" pitchFamily="18" charset="0"/>
                <a:cs typeface="Times New Roman" panose="02020603050405020304" pitchFamily="18" charset="0"/>
              </a:rPr>
              <a:t>Disch</a:t>
            </a:r>
            <a:r>
              <a:rPr lang="en-US" dirty="0">
                <a:latin typeface="Times New Roman" panose="02020603050405020304" pitchFamily="18" charset="0"/>
                <a:cs typeface="Times New Roman" panose="02020603050405020304" pitchFamily="18" charset="0"/>
              </a:rPr>
              <a:t>, J., Johnson, J., Mitchell, P., ... &amp; Warren, J. (2007). Quality and safety education for nurses. Nursing Outlook, 55(3), 122-131.</a:t>
            </a:r>
          </a:p>
          <a:p>
            <a:pPr marL="457200" indent="-457200"/>
            <a:endParaRPr lang="en-US" dirty="0">
              <a:latin typeface="Times New Roman" panose="02020603050405020304" pitchFamily="18" charset="0"/>
              <a:cs typeface="Times New Roman" panose="02020603050405020304" pitchFamily="18" charset="0"/>
            </a:endParaRPr>
          </a:p>
          <a:p>
            <a:pPr marL="457200" indent="-457200"/>
            <a:r>
              <a:rPr lang="en-US" dirty="0">
                <a:latin typeface="Times New Roman" panose="02020603050405020304" pitchFamily="18" charset="0"/>
                <a:cs typeface="Times New Roman" panose="02020603050405020304" pitchFamily="18" charset="0"/>
              </a:rPr>
              <a:t>Hughes, R. G. (2008). Tools and strategies for quality improvement and patient safety. In-Patient safety and quality: An evidence-based handbook for nurses. Agency for Healthcare Research and Quality (US).</a:t>
            </a:r>
          </a:p>
          <a:p>
            <a:pPr marL="457200" indent="-457200"/>
            <a:endParaRPr lang="en-US" dirty="0">
              <a:latin typeface="Times New Roman" panose="02020603050405020304" pitchFamily="18" charset="0"/>
              <a:cs typeface="Times New Roman" panose="02020603050405020304" pitchFamily="18" charset="0"/>
            </a:endParaRPr>
          </a:p>
          <a:p>
            <a:pPr marL="457200" indent="-457200"/>
            <a:r>
              <a:rPr lang="en-US" dirty="0">
                <a:latin typeface="Times New Roman" panose="02020603050405020304" pitchFamily="18" charset="0"/>
                <a:cs typeface="Times New Roman" panose="02020603050405020304" pitchFamily="18" charset="0"/>
              </a:rPr>
              <a:t>Kohn, L. T., Corrigan, J., &amp;amp; Donaldson, M. S. (Eds.). (2000). To err is human:</a:t>
            </a:r>
          </a:p>
          <a:p>
            <a:pPr marL="457200" indent="-457200"/>
            <a:endParaRPr lang="en-US" dirty="0">
              <a:latin typeface="Times New Roman" panose="02020603050405020304" pitchFamily="18" charset="0"/>
              <a:cs typeface="Times New Roman" panose="02020603050405020304" pitchFamily="18" charset="0"/>
            </a:endParaRPr>
          </a:p>
          <a:p>
            <a:pPr marL="457200" indent="-457200"/>
            <a:r>
              <a:rPr lang="en-US" dirty="0">
                <a:latin typeface="Times New Roman" panose="02020603050405020304" pitchFamily="18" charset="0"/>
                <a:cs typeface="Times New Roman" panose="02020603050405020304" pitchFamily="18" charset="0"/>
              </a:rPr>
              <a:t>Richardson, B., </a:t>
            </a:r>
            <a:r>
              <a:rPr lang="en-US" dirty="0" err="1">
                <a:latin typeface="Times New Roman" panose="02020603050405020304" pitchFamily="18" charset="0"/>
                <a:cs typeface="Times New Roman" panose="02020603050405020304" pitchFamily="18" charset="0"/>
              </a:rPr>
              <a:t>Bromirski</a:t>
            </a:r>
            <a:r>
              <a:rPr lang="en-US" dirty="0">
                <a:latin typeface="Times New Roman" panose="02020603050405020304" pitchFamily="18" charset="0"/>
                <a:cs typeface="Times New Roman" panose="02020603050405020304" pitchFamily="18" charset="0"/>
              </a:rPr>
              <a:t>, B., &amp; Hayden, A. (2012). Implementing a safe and reliable process for medication administration. Clinical Nurse Specialist, 26(3), 169-176.</a:t>
            </a:r>
          </a:p>
          <a:p>
            <a:pPr marL="457200" indent="-457200"/>
            <a:endParaRPr lang="en-US" dirty="0">
              <a:latin typeface="Times New Roman" panose="02020603050405020304" pitchFamily="18" charset="0"/>
              <a:cs typeface="Times New Roman" panose="02020603050405020304" pitchFamily="18" charset="0"/>
            </a:endParaRPr>
          </a:p>
          <a:p>
            <a:pPr marL="457200" indent="-457200"/>
            <a:r>
              <a:rPr lang="en-US" dirty="0">
                <a:latin typeface="Times New Roman" panose="02020603050405020304" pitchFamily="18" charset="0"/>
                <a:cs typeface="Times New Roman" panose="02020603050405020304" pitchFamily="18" charset="0"/>
              </a:rPr>
              <a:t>Robinson, K. M. (2010). Care coordination: A priority for health reform. Policy, Politics, &amp; Nursing Practice, 11(4), 266-274.</a:t>
            </a:r>
          </a:p>
          <a:p>
            <a:pPr marL="457200" indent="-457200"/>
            <a:endParaRPr lang="en-US" dirty="0">
              <a:latin typeface="Times New Roman" panose="02020603050405020304" pitchFamily="18" charset="0"/>
              <a:cs typeface="Times New Roman" panose="02020603050405020304" pitchFamily="18" charset="0"/>
            </a:endParaRPr>
          </a:p>
          <a:p>
            <a:pPr marL="457200" indent="-457200"/>
            <a:r>
              <a:rPr lang="en-US" dirty="0">
                <a:latin typeface="Times New Roman" panose="02020603050405020304" pitchFamily="18" charset="0"/>
                <a:cs typeface="Times New Roman" panose="02020603050405020304" pitchFamily="18" charset="0"/>
              </a:rPr>
              <a:t>Wulff, K., Cummings, G. G., </a:t>
            </a:r>
            <a:r>
              <a:rPr lang="en-US" dirty="0" err="1">
                <a:latin typeface="Times New Roman" panose="02020603050405020304" pitchFamily="18" charset="0"/>
                <a:cs typeface="Times New Roman" panose="02020603050405020304" pitchFamily="18" charset="0"/>
              </a:rPr>
              <a:t>Marck</a:t>
            </a:r>
            <a:r>
              <a:rPr lang="en-US" dirty="0">
                <a:latin typeface="Times New Roman" panose="02020603050405020304" pitchFamily="18" charset="0"/>
                <a:cs typeface="Times New Roman" panose="02020603050405020304" pitchFamily="18" charset="0"/>
              </a:rPr>
              <a:t>, P., &amp; </a:t>
            </a:r>
            <a:r>
              <a:rPr lang="en-US" dirty="0" err="1">
                <a:latin typeface="Times New Roman" panose="02020603050405020304" pitchFamily="18" charset="0"/>
                <a:cs typeface="Times New Roman" panose="02020603050405020304" pitchFamily="18" charset="0"/>
              </a:rPr>
              <a:t>Yurtseven</a:t>
            </a:r>
            <a:r>
              <a:rPr lang="en-US" dirty="0">
                <a:latin typeface="Times New Roman" panose="02020603050405020304" pitchFamily="18" charset="0"/>
                <a:cs typeface="Times New Roman" panose="02020603050405020304" pitchFamily="18" charset="0"/>
              </a:rPr>
              <a:t>, O. (2011). Medication administration technologies and patient safety: a mixed‐method systematic review. Journal of Advanced Nursing, 67(10), 2080-2095.</a:t>
            </a:r>
          </a:p>
          <a:p>
            <a:pPr marL="457200" indent="-457200"/>
            <a:endParaRPr lang="en-US" dirty="0">
              <a:latin typeface="Times New Roman" panose="02020603050405020304" pitchFamily="18" charset="0"/>
              <a:cs typeface="Times New Roman" panose="02020603050405020304" pitchFamily="18" charset="0"/>
            </a:endParaRPr>
          </a:p>
          <a:p>
            <a:pPr marL="457200" indent="-457200"/>
            <a:r>
              <a:rPr lang="en-US" dirty="0">
                <a:latin typeface="Times New Roman" panose="02020603050405020304" pitchFamily="18" charset="0"/>
                <a:cs typeface="Times New Roman" panose="02020603050405020304" pitchFamily="18" charset="0"/>
              </a:rPr>
              <a:t>Wu, A. W., </a:t>
            </a:r>
            <a:r>
              <a:rPr lang="en-US" dirty="0" err="1">
                <a:latin typeface="Times New Roman" panose="02020603050405020304" pitchFamily="18" charset="0"/>
                <a:cs typeface="Times New Roman" panose="02020603050405020304" pitchFamily="18" charset="0"/>
              </a:rPr>
              <a:t>Lipshutz</a:t>
            </a:r>
            <a:r>
              <a:rPr lang="en-US" dirty="0">
                <a:latin typeface="Times New Roman" panose="02020603050405020304" pitchFamily="18" charset="0"/>
                <a:cs typeface="Times New Roman" panose="02020603050405020304" pitchFamily="18" charset="0"/>
              </a:rPr>
              <a:t>, A. K., &amp; Pronovost, P. J. (2008). Effectiveness and efficiency of root cause analysis in medicine. Jama, 299(6), 685-687.</a:t>
            </a:r>
          </a:p>
        </p:txBody>
      </p:sp>
    </p:spTree>
    <p:extLst>
      <p:ext uri="{BB962C8B-B14F-4D97-AF65-F5344CB8AC3E}">
        <p14:creationId xmlns:p14="http://schemas.microsoft.com/office/powerpoint/2010/main" val="22871074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470</TotalTime>
  <Words>2239</Words>
  <Application>Microsoft Office PowerPoint</Application>
  <PresentationFormat>Widescreen</PresentationFormat>
  <Paragraphs>191</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Times New Roman</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JOYCE</dc:creator>
  <cp:lastModifiedBy>JOYCE</cp:lastModifiedBy>
  <cp:revision>42</cp:revision>
  <dcterms:created xsi:type="dcterms:W3CDTF">2020-08-04T12:35:49Z</dcterms:created>
  <dcterms:modified xsi:type="dcterms:W3CDTF">2020-08-04T20:25:50Z</dcterms:modified>
</cp:coreProperties>
</file>